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6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12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5/21/2020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=""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=""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=""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=""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=""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=""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=""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=""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=""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8" name="Content Placeholder 3">
            <a:extLst>
              <a:ext uri="{FF2B5EF4-FFF2-40B4-BE49-F238E27FC236}">
                <a16:creationId xmlns=""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=""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4">
            <a:extLst>
              <a:ext uri="{FF2B5EF4-FFF2-40B4-BE49-F238E27FC236}">
                <a16:creationId xmlns=""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=""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3">
            <a:extLst>
              <a:ext uri="{FF2B5EF4-FFF2-40B4-BE49-F238E27FC236}">
                <a16:creationId xmlns=""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=""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=""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=""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=""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=""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=""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=""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=""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=""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=""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=""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=""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=""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=""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=""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=""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=""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=""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=""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=""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=""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=""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=""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=""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=""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=""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=""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=""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=""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=""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=""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=""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=""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=""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=""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=""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=""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=""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=""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=""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=""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=""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=""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=""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=""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724847">
            <a:off x="-29837" y="951930"/>
            <a:ext cx="3877498" cy="952530"/>
          </a:xfrm>
        </p:spPr>
        <p:txBody>
          <a:bodyPr>
            <a:normAutofit fontScale="90000"/>
          </a:bodyPr>
          <a:lstStyle/>
          <a:p>
            <a:pPr algn="ctr"/>
            <a:r>
              <a:rPr lang="lt-LT" sz="2400" dirty="0" smtClean="0"/>
              <a:t/>
            </a:r>
            <a:br>
              <a:rPr lang="lt-LT" sz="2400" dirty="0" smtClean="0"/>
            </a:br>
            <a:r>
              <a:rPr lang="lt-LT" sz="2400" dirty="0" smtClean="0"/>
              <a:t>„</a:t>
            </a:r>
            <a:r>
              <a:rPr lang="lt-LT" sz="2400" dirty="0"/>
              <a:t>SKRUZDĖLIUKŲ“ GRUPĖS </a:t>
            </a:r>
            <a:br>
              <a:rPr lang="lt-LT" sz="2400" dirty="0"/>
            </a:b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4969" y="2282951"/>
            <a:ext cx="3055579" cy="3402714"/>
          </a:xfrm>
        </p:spPr>
        <p:txBody>
          <a:bodyPr/>
          <a:lstStyle/>
          <a:p>
            <a:pPr algn="ctr"/>
            <a:r>
              <a:rPr lang="lt-LT" dirty="0" smtClean="0"/>
              <a:t>MOKYTOJOS</a:t>
            </a:r>
          </a:p>
          <a:p>
            <a:pPr algn="ctr"/>
            <a:endParaRPr lang="lt-LT" dirty="0" smtClean="0"/>
          </a:p>
          <a:p>
            <a:pPr algn="ctr"/>
            <a:r>
              <a:rPr lang="lt-LT" dirty="0" smtClean="0"/>
              <a:t>MILDA </a:t>
            </a:r>
          </a:p>
          <a:p>
            <a:pPr algn="ctr"/>
            <a:r>
              <a:rPr lang="lt-LT" smtClean="0"/>
              <a:t>ZINKEVIČIUTĖ</a:t>
            </a:r>
            <a:endParaRPr lang="lt-LT" dirty="0" smtClean="0"/>
          </a:p>
          <a:p>
            <a:pPr algn="ctr"/>
            <a:endParaRPr lang="lt-LT" dirty="0"/>
          </a:p>
          <a:p>
            <a:pPr algn="ctr"/>
            <a:r>
              <a:rPr lang="lt-LT" dirty="0" smtClean="0"/>
              <a:t>LAIMA MARČIULYNIENĖ</a:t>
            </a:r>
            <a:endParaRPr lang="en-US" dirty="0"/>
          </a:p>
        </p:txBody>
      </p:sp>
      <p:pic>
        <p:nvPicPr>
          <p:cNvPr id="9" name="Picture Placeholder 8" descr="Painting and Drawing Tools Set">
            <a:extLst>
              <a:ext uri="{FF2B5EF4-FFF2-40B4-BE49-F238E27FC236}">
                <a16:creationId xmlns=""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2"/>
          <a:srcRect l="205" r="205"/>
          <a:stretch/>
        </p:blipFill>
        <p:spPr>
          <a:xfrm>
            <a:off x="3696986" y="0"/>
            <a:ext cx="8495014" cy="5685664"/>
          </a:xfrm>
        </p:spPr>
      </p:pic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1267171">
            <a:off x="911225" y="5945824"/>
            <a:ext cx="2639323" cy="365125"/>
          </a:xfrm>
        </p:spPr>
        <p:txBody>
          <a:bodyPr/>
          <a:lstStyle/>
          <a:p>
            <a:pPr algn="ctr"/>
            <a:r>
              <a:rPr lang="lt-LT" sz="1800" i="1" dirty="0"/>
              <a:t>Kauno lopšelis-darželis „Aviliukas</a:t>
            </a:r>
            <a:r>
              <a:rPr lang="lt-LT" i="1" dirty="0"/>
              <a:t>“ 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36406" y="1867437"/>
            <a:ext cx="287198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000" b="1" dirty="0" smtClean="0"/>
              <a:t>Vaikų </a:t>
            </a:r>
            <a:r>
              <a:rPr lang="lt-LT" sz="2000" b="1" dirty="0"/>
              <a:t>ugdymas ir ugdymasis nuotoliniu </a:t>
            </a:r>
            <a:r>
              <a:rPr lang="lt-LT" sz="2000" b="1" dirty="0" smtClean="0"/>
              <a:t>būdu</a:t>
            </a:r>
          </a:p>
          <a:p>
            <a:pPr algn="ctr"/>
            <a:endParaRPr lang="lt-LT" sz="2000" b="1" dirty="0"/>
          </a:p>
          <a:p>
            <a:pPr algn="ctr"/>
            <a:r>
              <a:rPr lang="lt-LT" b="1" dirty="0" smtClean="0"/>
              <a:t>2020-05-11/2020-05-15</a:t>
            </a: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1697772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20513899">
            <a:off x="576373" y="5544835"/>
            <a:ext cx="2639323" cy="365125"/>
          </a:xfrm>
        </p:spPr>
        <p:txBody>
          <a:bodyPr/>
          <a:lstStyle/>
          <a:p>
            <a:pPr algn="ctr"/>
            <a:r>
              <a:rPr lang="lt-LT" sz="2400" noProof="0" dirty="0" smtClean="0"/>
              <a:t>UGDYMO SRITYS</a:t>
            </a:r>
            <a:endParaRPr lang="en-US" sz="2400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-360000">
            <a:off x="154886" y="1049125"/>
            <a:ext cx="4455872" cy="700842"/>
          </a:xfrm>
        </p:spPr>
        <p:txBody>
          <a:bodyPr>
            <a:noAutofit/>
          </a:bodyPr>
          <a:lstStyle/>
          <a:p>
            <a:pPr algn="ctr"/>
            <a:r>
              <a:rPr lang="lt-LT" sz="2400" dirty="0"/>
              <a:t>MENINĖ RAIŠKA. ESTETINIS SUVOKIMAS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165171" y="2959632"/>
            <a:ext cx="7319700" cy="2771467"/>
          </a:xfrm>
        </p:spPr>
        <p:txBody>
          <a:bodyPr/>
          <a:lstStyle/>
          <a:p>
            <a:r>
              <a:rPr lang="lt-LT" dirty="0"/>
              <a:t>Vaikai kūrė, improvizavo, vaidino, klausydami bei stebėdami muzikinius </a:t>
            </a:r>
            <a:r>
              <a:rPr lang="lt-LT" dirty="0" smtClean="0"/>
              <a:t>įrašus, </a:t>
            </a:r>
            <a:r>
              <a:rPr lang="lt-LT" dirty="0"/>
              <a:t>improvizavo, </a:t>
            </a:r>
            <a:r>
              <a:rPr lang="lt-LT" dirty="0" smtClean="0"/>
              <a:t>eksperimentavo </a:t>
            </a:r>
            <a:r>
              <a:rPr lang="lt-LT" dirty="0"/>
              <a:t>meninės raiškos priemonėmis.</a:t>
            </a:r>
          </a:p>
        </p:txBody>
      </p:sp>
    </p:spTree>
    <p:extLst>
      <p:ext uri="{BB962C8B-B14F-4D97-AF65-F5344CB8AC3E}">
        <p14:creationId xmlns:p14="http://schemas.microsoft.com/office/powerpoint/2010/main" val="2288956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-360000">
            <a:off x="273475" y="886032"/>
            <a:ext cx="4265055" cy="1061509"/>
          </a:xfrm>
        </p:spPr>
        <p:txBody>
          <a:bodyPr>
            <a:normAutofit/>
          </a:bodyPr>
          <a:lstStyle/>
          <a:p>
            <a:pPr algn="ctr"/>
            <a:r>
              <a:rPr lang="lt-LT" sz="2800" dirty="0" smtClean="0"/>
              <a:t>Ugdymo </a:t>
            </a:r>
            <a:r>
              <a:rPr lang="lt-LT" sz="2800" dirty="0"/>
              <a:t>sritys</a:t>
            </a:r>
            <a:br>
              <a:rPr lang="lt-LT" sz="2800" dirty="0"/>
            </a:br>
            <a:endParaRPr lang="lt-LT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00009" y="2833050"/>
            <a:ext cx="2970469" cy="3271535"/>
          </a:xfrm>
        </p:spPr>
        <p:txBody>
          <a:bodyPr>
            <a:normAutofit/>
          </a:bodyPr>
          <a:lstStyle/>
          <a:p>
            <a:pPr algn="ctr"/>
            <a:r>
              <a:rPr lang="lt-LT" sz="2400" dirty="0"/>
              <a:t>MENINĖ </a:t>
            </a:r>
            <a:r>
              <a:rPr lang="lt-LT" sz="2400" dirty="0" smtClean="0"/>
              <a:t>RAIŠKA</a:t>
            </a:r>
          </a:p>
          <a:p>
            <a:pPr algn="ctr"/>
            <a:endParaRPr lang="lt-LT" sz="2400" dirty="0"/>
          </a:p>
          <a:p>
            <a:pPr algn="ctr"/>
            <a:r>
              <a:rPr lang="lt-LT" sz="2400" dirty="0" smtClean="0"/>
              <a:t>ESTETINIS </a:t>
            </a:r>
            <a:r>
              <a:rPr lang="lt-LT" sz="2400" dirty="0"/>
              <a:t>SUVOKIMAS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75" y="273525"/>
            <a:ext cx="6858000" cy="631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29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20576428">
            <a:off x="845352" y="5238403"/>
            <a:ext cx="2639323" cy="841308"/>
          </a:xfrm>
        </p:spPr>
        <p:txBody>
          <a:bodyPr/>
          <a:lstStyle/>
          <a:p>
            <a:pPr algn="ctr"/>
            <a:r>
              <a:rPr lang="lt-LT" sz="2800" noProof="0" dirty="0" smtClean="0"/>
              <a:t>UGDYMO SRITYS</a:t>
            </a:r>
            <a:endParaRPr lang="en-US" sz="2800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-360000">
            <a:off x="434723" y="1037674"/>
            <a:ext cx="4114086" cy="700842"/>
          </a:xfrm>
        </p:spPr>
        <p:txBody>
          <a:bodyPr>
            <a:noAutofit/>
          </a:bodyPr>
          <a:lstStyle/>
          <a:p>
            <a:pPr algn="ctr"/>
            <a:r>
              <a:rPr lang="lt-LT" sz="2800" dirty="0"/>
              <a:t>TYRINĖJIMAS. KŪRYBIŠKUMAS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347441" y="2871988"/>
            <a:ext cx="7319700" cy="3073835"/>
          </a:xfrm>
        </p:spPr>
        <p:txBody>
          <a:bodyPr/>
          <a:lstStyle/>
          <a:p>
            <a:pPr algn="l"/>
            <a:endParaRPr lang="lt-LT" dirty="0" smtClean="0"/>
          </a:p>
          <a:p>
            <a:pPr algn="just"/>
            <a:r>
              <a:rPr lang="lt-LT" smtClean="0"/>
              <a:t>Vaikai </a:t>
            </a:r>
            <a:r>
              <a:rPr lang="lt-LT"/>
              <a:t>tyrinėjo </a:t>
            </a:r>
            <a:r>
              <a:rPr lang="lt-LT" smtClean="0"/>
              <a:t>aplinką pasitelkdami </a:t>
            </a:r>
            <a:r>
              <a:rPr lang="lt-LT" dirty="0"/>
              <a:t>įvairius pojūčius, analizavo, aptarė tyrinėjimo rezultatus. Domėjosi naujais nežinomais dalykais.</a:t>
            </a:r>
          </a:p>
        </p:txBody>
      </p:sp>
    </p:spTree>
    <p:extLst>
      <p:ext uri="{BB962C8B-B14F-4D97-AF65-F5344CB8AC3E}">
        <p14:creationId xmlns:p14="http://schemas.microsoft.com/office/powerpoint/2010/main" val="3021619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-360000">
            <a:off x="838842" y="861242"/>
            <a:ext cx="3606038" cy="1061509"/>
          </a:xfrm>
        </p:spPr>
        <p:txBody>
          <a:bodyPr>
            <a:normAutofit/>
          </a:bodyPr>
          <a:lstStyle/>
          <a:p>
            <a:r>
              <a:rPr lang="lt-LT" sz="2400" dirty="0" smtClean="0"/>
              <a:t>UGDYMOSI SRITYS</a:t>
            </a:r>
            <a:endParaRPr lang="lt-LT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48030" y="2755777"/>
            <a:ext cx="2724912" cy="2872291"/>
          </a:xfrm>
        </p:spPr>
        <p:txBody>
          <a:bodyPr/>
          <a:lstStyle/>
          <a:p>
            <a:pPr algn="ctr"/>
            <a:r>
              <a:rPr lang="lt-LT" dirty="0" smtClean="0"/>
              <a:t>TYRINĖJIMAS</a:t>
            </a:r>
          </a:p>
          <a:p>
            <a:pPr algn="ctr"/>
            <a:endParaRPr lang="lt-LT" dirty="0"/>
          </a:p>
          <a:p>
            <a:pPr algn="ctr"/>
            <a:endParaRPr lang="lt-LT" dirty="0" smtClean="0"/>
          </a:p>
          <a:p>
            <a:pPr algn="ctr"/>
            <a:r>
              <a:rPr lang="lt-LT" dirty="0" smtClean="0"/>
              <a:t> </a:t>
            </a:r>
            <a:r>
              <a:rPr lang="lt-LT" dirty="0"/>
              <a:t>KŪRYBIŠKUMAS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787" y="148806"/>
            <a:ext cx="1862068" cy="3280194"/>
          </a:xfrm>
          <a:prstGeom prst="rect">
            <a:avLst/>
          </a:prstGeom>
        </p:spPr>
      </p:pic>
      <p:pic>
        <p:nvPicPr>
          <p:cNvPr id="4098" name="Picture 2" descr="https://scontent.fvno2-1.fna.fbcdn.net/v/t1.0-0/s600x600/94432944_3093170670727455_559573494946332672_n.jpg?_nc_cat=100&amp;_nc_sid=b9115d&amp;_nc_ohc=UOiqt6fncqQAX-b7LnL&amp;_nc_ht=scontent.fvno2-1.fna&amp;_nc_tp=7&amp;oh=094a8298eddc433ab3632c791b87e9f3&amp;oe=5EEB75B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662" y="3415286"/>
            <a:ext cx="3555181" cy="323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uotraukoje gali būti: vienas ar daugiau žmonių, vaikas, Priartinimas ir lauk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560" y="148806"/>
            <a:ext cx="3484283" cy="332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Nėra nuotraukos aprašymo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594" y="148806"/>
            <a:ext cx="1932966" cy="340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content.fvno2-1.fna.fbcdn.net/v/t1.0-0/s600x600/94188052_4486183011407690_5771014789606146048_n.jpg?_nc_cat=109&amp;_nc_sid=b9115d&amp;_nc_ohc=eeq3nIaQAGEAX8JVdhz&amp;_nc_ht=scontent.fvno2-1.fna&amp;_nc_tp=7&amp;oh=50dee2b1bdeb0418dd42590494652106&amp;oe=5EECF0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56" y="3415285"/>
            <a:ext cx="3666706" cy="323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451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=""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000" dirty="0" smtClean="0">
                <a:latin typeface="Comic Sans MS" panose="030F0702030302020204" pitchFamily="66" charset="0"/>
              </a:rPr>
              <a:t>Dėkojame </a:t>
            </a:r>
            <a:r>
              <a:rPr lang="lt-LT" sz="2000" dirty="0">
                <a:latin typeface="Comic Sans MS" panose="030F0702030302020204" pitchFamily="66" charset="0"/>
              </a:rPr>
              <a:t>už puikią savaitę </a:t>
            </a:r>
            <a:r>
              <a:rPr lang="lt-LT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endParaRPr lang="ru-RU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lt-LT" dirty="0" smtClean="0"/>
              <a:t>Auklėtojos </a:t>
            </a:r>
          </a:p>
          <a:p>
            <a:pPr algn="ctr"/>
            <a:r>
              <a:rPr lang="lt-LT" dirty="0" smtClean="0"/>
              <a:t>Milda ir Laima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2970">
            <a:off x="266158" y="1467113"/>
            <a:ext cx="5447449" cy="431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21138978">
            <a:off x="456024" y="5407002"/>
            <a:ext cx="2639323" cy="1077644"/>
          </a:xfrm>
        </p:spPr>
        <p:txBody>
          <a:bodyPr/>
          <a:lstStyle/>
          <a:p>
            <a:pPr algn="ctr"/>
            <a:r>
              <a:rPr lang="lt-LT" sz="2400" noProof="0" dirty="0" smtClean="0"/>
              <a:t>UGDYMO SRITYS</a:t>
            </a:r>
            <a:endParaRPr lang="en-US" sz="2400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-360000">
            <a:off x="97630" y="972357"/>
            <a:ext cx="4602802" cy="775700"/>
          </a:xfrm>
        </p:spPr>
        <p:txBody>
          <a:bodyPr>
            <a:normAutofit fontScale="90000"/>
          </a:bodyPr>
          <a:lstStyle/>
          <a:p>
            <a:pPr algn="ctr"/>
            <a:r>
              <a:rPr lang="lt-LT" sz="1300" dirty="0" smtClean="0"/>
              <a:t/>
            </a:r>
            <a:br>
              <a:rPr lang="lt-LT" sz="1300" dirty="0" smtClean="0"/>
            </a:br>
            <a:r>
              <a:rPr lang="lt-LT" sz="2200" dirty="0" smtClean="0"/>
              <a:t>KASDIENIO </a:t>
            </a:r>
            <a:r>
              <a:rPr lang="lt-LT" sz="2200" dirty="0"/>
              <a:t>GYVENIMO ĮGŪDŽIAI</a:t>
            </a:r>
            <a:r>
              <a:rPr lang="lt-LT" sz="2200" dirty="0" smtClean="0"/>
              <a:t>, </a:t>
            </a:r>
            <a:r>
              <a:rPr lang="lt-LT" sz="2200" dirty="0"/>
              <a:t>FIZINIS AKTYVUMAS</a:t>
            </a:r>
            <a:r>
              <a:rPr lang="en-US" sz="2200" dirty="0"/>
              <a:t/>
            </a:r>
            <a:br>
              <a:rPr lang="en-US" sz="2200" dirty="0"/>
            </a:br>
            <a:endParaRPr lang="lt-LT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61075" y="2859110"/>
            <a:ext cx="8003398" cy="2871990"/>
          </a:xfrm>
        </p:spPr>
        <p:txBody>
          <a:bodyPr>
            <a:normAutofit/>
          </a:bodyPr>
          <a:lstStyle/>
          <a:p>
            <a:pPr algn="just"/>
            <a:r>
              <a:rPr lang="lt-LT" dirty="0" smtClean="0"/>
              <a:t>Vaikai </a:t>
            </a:r>
            <a:r>
              <a:rPr lang="lt-LT" dirty="0"/>
              <a:t>lavino fizines savybes, tokias kaip lankstumas, vikrumas, ištvermė, greitumas, judesių koordinacija, pusiausvyra. </a:t>
            </a:r>
            <a:endParaRPr lang="en-US" dirty="0" smtClean="0"/>
          </a:p>
          <a:p>
            <a:pPr algn="just"/>
            <a:r>
              <a:rPr lang="en-US" dirty="0"/>
              <a:t>L</a:t>
            </a:r>
            <a:r>
              <a:rPr lang="lt-LT" dirty="0" smtClean="0"/>
              <a:t>avino </a:t>
            </a:r>
            <a:r>
              <a:rPr lang="lt-LT" dirty="0"/>
              <a:t>smulkiosios motorikos </a:t>
            </a:r>
            <a:r>
              <a:rPr lang="lt-LT" dirty="0" smtClean="0"/>
              <a:t>įgūdžius</a:t>
            </a:r>
            <a:r>
              <a:rPr lang="en-US" dirty="0" smtClean="0"/>
              <a:t>.</a:t>
            </a:r>
            <a:r>
              <a:rPr lang="lt-LT" dirty="0" smtClean="0"/>
              <a:t> </a:t>
            </a:r>
            <a:endParaRPr lang="en-US" dirty="0" smtClean="0"/>
          </a:p>
          <a:p>
            <a:pPr algn="just"/>
            <a:r>
              <a:rPr lang="en-US" dirty="0"/>
              <a:t>N</a:t>
            </a:r>
            <a:r>
              <a:rPr lang="lt-LT" dirty="0" err="1" smtClean="0"/>
              <a:t>audo</a:t>
            </a:r>
            <a:r>
              <a:rPr lang="en-US" dirty="0" smtClean="0"/>
              <a:t>jo</a:t>
            </a:r>
            <a:r>
              <a:rPr lang="lt-LT" dirty="0" smtClean="0"/>
              <a:t> </a:t>
            </a:r>
            <a:r>
              <a:rPr lang="lt-LT" dirty="0"/>
              <a:t>piešimo, rašymo priemones, </a:t>
            </a:r>
            <a:r>
              <a:rPr lang="lt-LT" dirty="0" err="1" smtClean="0"/>
              <a:t>kirp</a:t>
            </a:r>
            <a:r>
              <a:rPr lang="en-US" dirty="0" smtClean="0"/>
              <a:t>o, </a:t>
            </a:r>
            <a:r>
              <a:rPr lang="en-US" dirty="0" err="1" smtClean="0"/>
              <a:t>aplikavo</a:t>
            </a:r>
            <a:r>
              <a:rPr lang="en-US" dirty="0" smtClean="0"/>
              <a:t>, </a:t>
            </a:r>
            <a:r>
              <a:rPr lang="en-US" dirty="0" err="1" smtClean="0"/>
              <a:t>klijavo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.kt.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95853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67521" y="2501826"/>
            <a:ext cx="3392355" cy="3074726"/>
          </a:xfrm>
        </p:spPr>
        <p:txBody>
          <a:bodyPr>
            <a:normAutofit/>
          </a:bodyPr>
          <a:lstStyle/>
          <a:p>
            <a:pPr algn="ctr"/>
            <a:r>
              <a:rPr lang="lt-LT" sz="2400" b="1" dirty="0"/>
              <a:t>KASDIENIO GYVENIMO </a:t>
            </a:r>
            <a:r>
              <a:rPr lang="lt-LT" sz="2400" b="1" dirty="0" smtClean="0"/>
              <a:t>ĮGŪDŽIAI</a:t>
            </a:r>
            <a:endParaRPr lang="lt-LT" sz="2400" b="1" dirty="0"/>
          </a:p>
          <a:p>
            <a:pPr algn="ctr"/>
            <a:endParaRPr lang="lt-LT" sz="2400" b="1" dirty="0" smtClean="0"/>
          </a:p>
          <a:p>
            <a:pPr algn="ctr"/>
            <a:endParaRPr lang="lt-LT" sz="2400" b="1" dirty="0" smtClean="0"/>
          </a:p>
          <a:p>
            <a:pPr algn="ctr"/>
            <a:r>
              <a:rPr lang="lt-LT" sz="2400" b="1" dirty="0" smtClean="0"/>
              <a:t>FIZINIS </a:t>
            </a:r>
            <a:r>
              <a:rPr lang="lt-LT" sz="2400" b="1" dirty="0"/>
              <a:t>AKTYVUMAS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21228869">
            <a:off x="111780" y="824697"/>
            <a:ext cx="3487580" cy="1325563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Ugdymo </a:t>
            </a:r>
            <a:r>
              <a:rPr lang="lt-LT" dirty="0"/>
              <a:t>sritys</a:t>
            </a:r>
            <a:br>
              <a:rPr lang="lt-LT" dirty="0"/>
            </a:br>
            <a:endParaRPr lang="lt-LT" dirty="0"/>
          </a:p>
        </p:txBody>
      </p:sp>
      <p:pic>
        <p:nvPicPr>
          <p:cNvPr id="1026" name="Picture 2" descr="Nuotraukoje gali būti: 1 asmuo, debesis, dangus, lauko, gamta ir Vandens telkini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-148806"/>
            <a:ext cx="304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otraukoje gali būti: vienas ar daugiau žmonių, žmonės sėdi ir vidu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-297611"/>
            <a:ext cx="3048000" cy="357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uotraukoje gali būti: 2 žmonės, žmonės valgo, vaikas, maistas ir viduj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3280194"/>
            <a:ext cx="6121400" cy="322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7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20922049">
            <a:off x="906040" y="5655261"/>
            <a:ext cx="2639323" cy="655839"/>
          </a:xfrm>
        </p:spPr>
        <p:txBody>
          <a:bodyPr/>
          <a:lstStyle/>
          <a:p>
            <a:pPr algn="ctr"/>
            <a:r>
              <a:rPr lang="lt-LT" sz="2400" noProof="0" dirty="0" smtClean="0"/>
              <a:t>UGDYMO SRITYS</a:t>
            </a:r>
            <a:endParaRPr lang="en-US" sz="2400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-360000">
            <a:off x="112136" y="945847"/>
            <a:ext cx="4508451" cy="955162"/>
          </a:xfrm>
        </p:spPr>
        <p:txBody>
          <a:bodyPr>
            <a:normAutofit fontScale="90000"/>
          </a:bodyPr>
          <a:lstStyle/>
          <a:p>
            <a:r>
              <a:rPr lang="lt-LT" sz="2000" dirty="0"/>
              <a:t>EMOCIJŲ</a:t>
            </a:r>
            <a:r>
              <a:rPr lang="lt-LT" dirty="0"/>
              <a:t> </a:t>
            </a:r>
            <a:r>
              <a:rPr lang="lt-LT" sz="2000" dirty="0"/>
              <a:t>SUVOKIMAS IR RAIŠKA. SANTYKIAI SU SUAUGUSIAISIAIS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373199" y="2975019"/>
            <a:ext cx="7578396" cy="2768957"/>
          </a:xfrm>
        </p:spPr>
        <p:txBody>
          <a:bodyPr>
            <a:normAutofit/>
          </a:bodyPr>
          <a:lstStyle/>
          <a:p>
            <a:pPr algn="just"/>
            <a:r>
              <a:rPr lang="lt-LT" dirty="0" smtClean="0"/>
              <a:t>Vaikai </a:t>
            </a:r>
            <a:r>
              <a:rPr lang="lt-LT" dirty="0"/>
              <a:t>giliau, </a:t>
            </a:r>
            <a:r>
              <a:rPr lang="lt-LT" dirty="0" smtClean="0"/>
              <a:t>aktyviau</a:t>
            </a:r>
            <a:r>
              <a:rPr lang="en-US" dirty="0" smtClean="0"/>
              <a:t> </a:t>
            </a:r>
            <a:r>
              <a:rPr lang="lt-LT" dirty="0" smtClean="0"/>
              <a:t>reiškė </a:t>
            </a:r>
            <a:r>
              <a:rPr lang="lt-LT" dirty="0"/>
              <a:t>savo emocijas, </a:t>
            </a:r>
            <a:r>
              <a:rPr lang="lt-LT" dirty="0" smtClean="0"/>
              <a:t>jas suvok</a:t>
            </a:r>
            <a:r>
              <a:rPr lang="lt-LT" dirty="0"/>
              <a:t>ė</a:t>
            </a:r>
            <a:r>
              <a:rPr lang="lt-LT" dirty="0" smtClean="0"/>
              <a:t>, pavadino.</a:t>
            </a:r>
            <a:endParaRPr lang="lt-LT" dirty="0"/>
          </a:p>
          <a:p>
            <a:pPr algn="just"/>
            <a:r>
              <a:rPr lang="lt-LT" dirty="0" smtClean="0"/>
              <a:t>Vaikai ir toliau </a:t>
            </a:r>
            <a:r>
              <a:rPr lang="lt-LT" dirty="0"/>
              <a:t>kuria partnerystės santykius su </a:t>
            </a:r>
            <a:r>
              <a:rPr lang="lt-LT" dirty="0" smtClean="0"/>
              <a:t>suaugusiuoju, įtraukdami juo į  savo žaidimus, bendrą veiklą.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0377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-360000">
            <a:off x="364273" y="1030424"/>
            <a:ext cx="4076823" cy="808157"/>
          </a:xfrm>
        </p:spPr>
        <p:txBody>
          <a:bodyPr>
            <a:normAutofit fontScale="90000"/>
          </a:bodyPr>
          <a:lstStyle/>
          <a:p>
            <a:r>
              <a:rPr lang="lt-LT" sz="3200" dirty="0" smtClean="0"/>
              <a:t/>
            </a:r>
            <a:br>
              <a:rPr lang="lt-LT" sz="3200" dirty="0" smtClean="0"/>
            </a:br>
            <a:r>
              <a:rPr lang="lt-LT" sz="3200" dirty="0" smtClean="0"/>
              <a:t>UGDYMO </a:t>
            </a:r>
            <a:r>
              <a:rPr lang="lt-LT" sz="3200" dirty="0"/>
              <a:t>SRITYS</a:t>
            </a:r>
            <a:r>
              <a:rPr lang="en-US" sz="3200" dirty="0"/>
              <a:t/>
            </a:r>
            <a:br>
              <a:rPr lang="en-US" sz="3200" dirty="0"/>
            </a:br>
            <a:endParaRPr lang="lt-LT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48029" y="2755778"/>
            <a:ext cx="3115633" cy="2795016"/>
          </a:xfrm>
        </p:spPr>
        <p:txBody>
          <a:bodyPr>
            <a:normAutofit/>
          </a:bodyPr>
          <a:lstStyle/>
          <a:p>
            <a:pPr algn="ctr"/>
            <a:r>
              <a:rPr lang="lt-LT" sz="2400" dirty="0"/>
              <a:t>EMOCIJŲ SUVOKIMAS IR </a:t>
            </a:r>
            <a:r>
              <a:rPr lang="lt-LT" sz="2400" dirty="0" smtClean="0"/>
              <a:t>RAIŠKA</a:t>
            </a:r>
          </a:p>
          <a:p>
            <a:pPr algn="ctr"/>
            <a:endParaRPr lang="lt-LT" sz="2400" dirty="0" smtClean="0"/>
          </a:p>
          <a:p>
            <a:pPr algn="ctr"/>
            <a:r>
              <a:rPr lang="lt-LT" sz="2400" dirty="0" smtClean="0"/>
              <a:t>SANTYKIAI </a:t>
            </a:r>
            <a:r>
              <a:rPr lang="lt-LT" sz="2400" dirty="0"/>
              <a:t>SU SUAUGUSIAISIAIS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785" y="3498314"/>
            <a:ext cx="2977576" cy="3359686"/>
          </a:xfrm>
          <a:prstGeom prst="rect">
            <a:avLst/>
          </a:prstGeom>
        </p:spPr>
      </p:pic>
      <p:pic>
        <p:nvPicPr>
          <p:cNvPr id="2054" name="Picture 6" descr="Nuotraukoje gali būti: 2 žmonės, žmonės sėdi ir vidu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785" y="0"/>
            <a:ext cx="2947928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content.fvno2-1.fna.fbcdn.net/v/t1.0-9/94304166_2929867100429619_4710173161872687104_n.jpg?_nc_cat=109&amp;_nc_sid=b9115d&amp;_nc_ohc=4EsvpsFlOIYAX8cEsJH&amp;_nc_ht=scontent.fvno2-1.fna&amp;oh=e988029afed6c03950c892d1144b21f2&amp;oe=5EECCA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713" y="3428999"/>
            <a:ext cx="3233108" cy="335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content.fvno2-1.fna.fbcdn.net/v/t1.0-0/s600x600/93787398_3255777051108884_6659113425399971840_n.jpg?_nc_cat=101&amp;_nc_sid=b9115d&amp;_nc_ohc=ILp_xqwc85UAX-UsQYT&amp;_nc_ht=scontent.fvno2-1.fna&amp;_nc_tp=7&amp;oh=bb26a5477023064e1abaaf6849dc8c28&amp;oe=5EEAE2C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361" y="-1"/>
            <a:ext cx="312041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126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20426033">
            <a:off x="721217" y="5267460"/>
            <a:ext cx="2575775" cy="1043490"/>
          </a:xfrm>
        </p:spPr>
        <p:txBody>
          <a:bodyPr/>
          <a:lstStyle/>
          <a:p>
            <a:pPr algn="ctr"/>
            <a:r>
              <a:rPr lang="lt-LT" sz="2400" noProof="0" dirty="0" smtClean="0"/>
              <a:t>UGDYMO SRITYS</a:t>
            </a:r>
            <a:endParaRPr lang="en-US" sz="2400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-360000">
            <a:off x="210870" y="1036633"/>
            <a:ext cx="4336559" cy="700842"/>
          </a:xfrm>
        </p:spPr>
        <p:txBody>
          <a:bodyPr>
            <a:noAutofit/>
          </a:bodyPr>
          <a:lstStyle/>
          <a:p>
            <a:pPr algn="ctr"/>
            <a:r>
              <a:rPr lang="lt-LT" sz="3200" dirty="0"/>
              <a:t>SAKYTINĖ, RAŠYTINĖ KALBA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237149" y="2884867"/>
            <a:ext cx="7405352" cy="3060957"/>
          </a:xfrm>
        </p:spPr>
        <p:txBody>
          <a:bodyPr>
            <a:normAutofit lnSpcReduction="10000"/>
          </a:bodyPr>
          <a:lstStyle/>
          <a:p>
            <a:pPr algn="just"/>
            <a:r>
              <a:rPr lang="lt-LT" dirty="0"/>
              <a:t>Vaikai  klausėsi </a:t>
            </a:r>
            <a:r>
              <a:rPr lang="lt-LT" dirty="0" smtClean="0"/>
              <a:t>pasakų, </a:t>
            </a:r>
            <a:r>
              <a:rPr lang="lt-LT" dirty="0"/>
              <a:t>kitų kūrinių , muzikos įrašų. Keliais žodžiais ar sakiniais vaikai pasakojo savo įspūdžius apie klausytą pasaką, dainelę, matytus, stebėtus gamtos objektus bei  reiškinius. </a:t>
            </a:r>
          </a:p>
          <a:p>
            <a:pPr algn="just"/>
            <a:r>
              <a:rPr lang="lt-LT" dirty="0"/>
              <a:t>Domėjosi rašymu, raidžių bei žodžių rašinėjimu, įvairių simbolių braižymu, piešimu.</a:t>
            </a:r>
          </a:p>
        </p:txBody>
      </p:sp>
    </p:spTree>
    <p:extLst>
      <p:ext uri="{BB962C8B-B14F-4D97-AF65-F5344CB8AC3E}">
        <p14:creationId xmlns:p14="http://schemas.microsoft.com/office/powerpoint/2010/main" val="3919379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-360000">
            <a:off x="378622" y="873349"/>
            <a:ext cx="4296099" cy="1061509"/>
          </a:xfrm>
        </p:spPr>
        <p:txBody>
          <a:bodyPr>
            <a:normAutofit/>
          </a:bodyPr>
          <a:lstStyle/>
          <a:p>
            <a:r>
              <a:rPr lang="lt-LT" sz="3200" dirty="0" smtClean="0"/>
              <a:t>UGDYMO SRITIS</a:t>
            </a:r>
            <a:endParaRPr lang="lt-LT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48030" y="2755777"/>
            <a:ext cx="2883812" cy="2910927"/>
          </a:xfrm>
        </p:spPr>
        <p:txBody>
          <a:bodyPr>
            <a:normAutofit/>
          </a:bodyPr>
          <a:lstStyle/>
          <a:p>
            <a:pPr algn="ctr"/>
            <a:r>
              <a:rPr lang="lt-LT" sz="2400" dirty="0" smtClean="0"/>
              <a:t>SAKYTINĖ</a:t>
            </a:r>
          </a:p>
          <a:p>
            <a:pPr algn="ctr"/>
            <a:endParaRPr lang="lt-LT" sz="2400" dirty="0"/>
          </a:p>
          <a:p>
            <a:pPr algn="ctr"/>
            <a:r>
              <a:rPr lang="lt-LT" sz="2400" dirty="0" smtClean="0"/>
              <a:t> </a:t>
            </a:r>
            <a:r>
              <a:rPr lang="lt-LT" sz="2400" dirty="0"/>
              <a:t>RAŠYTINĖ </a:t>
            </a:r>
            <a:r>
              <a:rPr lang="lt-LT" sz="2400" dirty="0" smtClean="0"/>
              <a:t>KALBA</a:t>
            </a:r>
            <a:endParaRPr lang="lt-LT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04" y="908050"/>
            <a:ext cx="3486944" cy="2520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748" y="908050"/>
            <a:ext cx="3031027" cy="252095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4"/>
          <a:srcRect l="17743" t="25189" r="46772" b="21941"/>
          <a:stretch/>
        </p:blipFill>
        <p:spPr bwMode="auto">
          <a:xfrm>
            <a:off x="4762805" y="3429000"/>
            <a:ext cx="6517970" cy="3276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2555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20804800">
            <a:off x="499101" y="5763261"/>
            <a:ext cx="2639323" cy="365125"/>
          </a:xfrm>
        </p:spPr>
        <p:txBody>
          <a:bodyPr/>
          <a:lstStyle/>
          <a:p>
            <a:pPr algn="ctr"/>
            <a:r>
              <a:rPr lang="lt-LT" sz="2400" dirty="0" smtClean="0"/>
              <a:t>UGDYMOSI SRITYS</a:t>
            </a:r>
            <a:endParaRPr lang="en-US" sz="2400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-360000">
            <a:off x="267776" y="1042537"/>
            <a:ext cx="4355445" cy="700842"/>
          </a:xfrm>
        </p:spPr>
        <p:txBody>
          <a:bodyPr>
            <a:noAutofit/>
          </a:bodyPr>
          <a:lstStyle/>
          <a:p>
            <a:pPr algn="ctr"/>
            <a:r>
              <a:rPr lang="lt-LT" sz="2400" dirty="0"/>
              <a:t>APLINKOS PAŽINIMAS, SKAIČIAVIMAS MATAVIMAS.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134117" y="2781837"/>
            <a:ext cx="7671883" cy="3309870"/>
          </a:xfrm>
        </p:spPr>
        <p:txBody>
          <a:bodyPr>
            <a:normAutofit/>
          </a:bodyPr>
          <a:lstStyle/>
          <a:p>
            <a:pPr algn="l"/>
            <a:r>
              <a:rPr lang="lt-LT" dirty="0"/>
              <a:t>Vaikai mokėsi: vartoti skaičius ir matematinius simbolius daiktų kiekiui žymėti, daiktus lygino pagal kiekį, skaičių, spalvą, formą.</a:t>
            </a:r>
          </a:p>
          <a:p>
            <a:pPr algn="l"/>
            <a:r>
              <a:rPr lang="lt-LT" dirty="0"/>
              <a:t>Suvokė sąvokas </a:t>
            </a:r>
            <a:r>
              <a:rPr lang="lt-LT" dirty="0" smtClean="0"/>
              <a:t>šeima</a:t>
            </a:r>
            <a:r>
              <a:rPr lang="lt-LT" dirty="0" smtClean="0"/>
              <a:t>, draugas, brolis, sesuo</a:t>
            </a:r>
            <a:r>
              <a:rPr lang="lt-LT" dirty="0" smtClean="0"/>
              <a:t>.</a:t>
            </a:r>
            <a:endParaRPr lang="lt-LT" dirty="0"/>
          </a:p>
          <a:p>
            <a:pPr algn="just"/>
            <a:r>
              <a:rPr lang="lt-LT" dirty="0"/>
              <a:t>Gebėjo paaiškinti kaip </a:t>
            </a:r>
            <a:r>
              <a:rPr lang="lt-LT" dirty="0" smtClean="0"/>
              <a:t>kas yra šeima.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81249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400" dirty="0" smtClean="0"/>
              <a:t>UGDYMO SRITYS</a:t>
            </a:r>
            <a:endParaRPr lang="lt-LT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48030" y="2755778"/>
            <a:ext cx="3141390" cy="3026836"/>
          </a:xfrm>
        </p:spPr>
        <p:txBody>
          <a:bodyPr>
            <a:normAutofit/>
          </a:bodyPr>
          <a:lstStyle/>
          <a:p>
            <a:pPr algn="ctr"/>
            <a:r>
              <a:rPr lang="lt-LT" sz="2400" dirty="0"/>
              <a:t>APLINKOS </a:t>
            </a:r>
            <a:r>
              <a:rPr lang="lt-LT" sz="2400" dirty="0" smtClean="0"/>
              <a:t>PAŽINIMAS</a:t>
            </a:r>
          </a:p>
          <a:p>
            <a:pPr algn="ctr"/>
            <a:endParaRPr lang="lt-LT" sz="2400" dirty="0"/>
          </a:p>
          <a:p>
            <a:pPr algn="ctr"/>
            <a:r>
              <a:rPr lang="lt-LT" sz="2400" dirty="0" smtClean="0"/>
              <a:t> </a:t>
            </a:r>
            <a:r>
              <a:rPr lang="lt-LT" sz="2400" dirty="0"/>
              <a:t>SKAIČIAVIMAS </a:t>
            </a:r>
            <a:r>
              <a:rPr lang="lt-LT" sz="2400" dirty="0" smtClean="0"/>
              <a:t>MATAVIMAS</a:t>
            </a:r>
            <a:endParaRPr lang="lt-LT" sz="2400" dirty="0"/>
          </a:p>
        </p:txBody>
      </p:sp>
      <p:pic>
        <p:nvPicPr>
          <p:cNvPr id="3082" name="Picture 10" descr="Nuotraukoje gali būti: vienas ar daugiau žmoni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908050"/>
            <a:ext cx="6121400" cy="58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082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F6C8FF-3D90-457B-9108-406F928CD7CB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312</Words>
  <Application>Microsoft Office PowerPoint</Application>
  <PresentationFormat>Widescreen</PresentationFormat>
  <Paragraphs>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Comic Sans MS</vt:lpstr>
      <vt:lpstr>Franklin Gothic Book</vt:lpstr>
      <vt:lpstr>Wingdings</vt:lpstr>
      <vt:lpstr>Office Theme</vt:lpstr>
      <vt:lpstr> „SKRUZDĖLIUKŲ“ GRUPĖS  </vt:lpstr>
      <vt:lpstr> KASDIENIO GYVENIMO ĮGŪDŽIAI, FIZINIS AKTYVUMAS </vt:lpstr>
      <vt:lpstr> Ugdymo sritys </vt:lpstr>
      <vt:lpstr>EMOCIJŲ SUVOKIMAS IR RAIŠKA. SANTYKIAI SU SUAUGUSIAISIAIS</vt:lpstr>
      <vt:lpstr> UGDYMO SRITYS </vt:lpstr>
      <vt:lpstr>SAKYTINĖ, RAŠYTINĖ KALBA</vt:lpstr>
      <vt:lpstr>UGDYMO SRITIS</vt:lpstr>
      <vt:lpstr>APLINKOS PAŽINIMAS, SKAIČIAVIMAS MATAVIMAS.</vt:lpstr>
      <vt:lpstr>UGDYMO SRITYS</vt:lpstr>
      <vt:lpstr>MENINĖ RAIŠKA. ESTETINIS SUVOKIMAS</vt:lpstr>
      <vt:lpstr>Ugdymo sritys </vt:lpstr>
      <vt:lpstr>TYRINĖJIMAS. KŪRYBIŠKUMAS</vt:lpstr>
      <vt:lpstr>UGDYMOSI SRITYS</vt:lpstr>
      <vt:lpstr>Dėkojame už puikią savaitę 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2020-05-21T09:49:57Z</dcterms:created>
  <dcterms:modified xsi:type="dcterms:W3CDTF">2020-05-21T10:59:48Z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