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6" r:id="rId4"/>
    <p:sldId id="268" r:id="rId5"/>
    <p:sldId id="258" r:id="rId6"/>
    <p:sldId id="269" r:id="rId7"/>
    <p:sldId id="260" r:id="rId8"/>
    <p:sldId id="270" r:id="rId9"/>
    <p:sldId id="261" r:id="rId10"/>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lt-L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1E75C781-94E3-4D99-A280-F65F02A975FF}" type="datetimeFigureOut">
              <a:rPr lang="lt-LT" smtClean="0"/>
              <a:t>2020-04-20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36609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E75C781-94E3-4D99-A280-F65F02A975FF}" type="datetimeFigureOut">
              <a:rPr lang="lt-LT" smtClean="0"/>
              <a:t>2020-04-20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1102302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E75C781-94E3-4D99-A280-F65F02A975FF}" type="datetimeFigureOut">
              <a:rPr lang="lt-LT" smtClean="0"/>
              <a:t>2020-04-20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52158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E75C781-94E3-4D99-A280-F65F02A975FF}" type="datetimeFigureOut">
              <a:rPr lang="lt-LT" smtClean="0"/>
              <a:t>2020-04-20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1948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lt-L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75C781-94E3-4D99-A280-F65F02A975FF}" type="datetimeFigureOut">
              <a:rPr lang="lt-LT" smtClean="0"/>
              <a:t>2020-04-20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31088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1E75C781-94E3-4D99-A280-F65F02A975FF}" type="datetimeFigureOut">
              <a:rPr lang="lt-LT" smtClean="0"/>
              <a:t>2020-04-20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333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lt-L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1E75C781-94E3-4D99-A280-F65F02A975FF}" type="datetimeFigureOut">
              <a:rPr lang="lt-LT" smtClean="0"/>
              <a:t>2020-04-20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9294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1E75C781-94E3-4D99-A280-F65F02A975FF}" type="datetimeFigureOut">
              <a:rPr lang="lt-LT" smtClean="0"/>
              <a:t>2020-04-20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165939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5C781-94E3-4D99-A280-F65F02A975FF}" type="datetimeFigureOut">
              <a:rPr lang="lt-LT" smtClean="0"/>
              <a:t>2020-04-20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3241878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5C781-94E3-4D99-A280-F65F02A975FF}" type="datetimeFigureOut">
              <a:rPr lang="lt-LT" smtClean="0"/>
              <a:t>2020-04-20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238662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5C781-94E3-4D99-A280-F65F02A975FF}" type="datetimeFigureOut">
              <a:rPr lang="lt-LT" smtClean="0"/>
              <a:t>2020-04-20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F2BE9510-770C-4362-AF0D-F16456AEA7C8}" type="slidenum">
              <a:rPr lang="lt-LT" smtClean="0"/>
              <a:t>‹#›</a:t>
            </a:fld>
            <a:endParaRPr lang="lt-LT"/>
          </a:p>
        </p:txBody>
      </p:sp>
    </p:spTree>
    <p:extLst>
      <p:ext uri="{BB962C8B-B14F-4D97-AF65-F5344CB8AC3E}">
        <p14:creationId xmlns:p14="http://schemas.microsoft.com/office/powerpoint/2010/main" val="2311027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5C781-94E3-4D99-A280-F65F02A975FF}" type="datetimeFigureOut">
              <a:rPr lang="lt-LT" smtClean="0"/>
              <a:t>2020-04-20</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E9510-770C-4362-AF0D-F16456AEA7C8}" type="slidenum">
              <a:rPr lang="lt-LT" smtClean="0"/>
              <a:t>‹#›</a:t>
            </a:fld>
            <a:endParaRPr lang="lt-LT"/>
          </a:p>
        </p:txBody>
      </p:sp>
    </p:spTree>
    <p:extLst>
      <p:ext uri="{BB962C8B-B14F-4D97-AF65-F5344CB8AC3E}">
        <p14:creationId xmlns:p14="http://schemas.microsoft.com/office/powerpoint/2010/main" val="2219434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091" y="-139766"/>
            <a:ext cx="9144000" cy="2387600"/>
          </a:xfrm>
        </p:spPr>
        <p:txBody>
          <a:bodyPr/>
          <a:lstStyle/>
          <a:p>
            <a:r>
              <a:rPr lang="lt-LT" dirty="0" smtClean="0">
                <a:latin typeface="Times New Roman" panose="02020603050405020304" pitchFamily="18" charset="0"/>
                <a:cs typeface="Times New Roman" panose="02020603050405020304" pitchFamily="18" charset="0"/>
              </a:rPr>
              <a:t>„KAMANĖS“ grupė</a:t>
            </a:r>
            <a:endParaRPr lang="lt-LT"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42176" y="2481577"/>
            <a:ext cx="11075830" cy="4151044"/>
          </a:xfrm>
        </p:spPr>
        <p:txBody>
          <a:bodyPr>
            <a:normAutofit/>
          </a:bodyPr>
          <a:lstStyle/>
          <a:p>
            <a:r>
              <a:rPr lang="lt-LT" dirty="0" smtClean="0">
                <a:latin typeface="Times New Roman" panose="02020603050405020304" pitchFamily="18" charset="0"/>
                <a:cs typeface="Times New Roman" panose="02020603050405020304" pitchFamily="18" charset="0"/>
              </a:rPr>
              <a:t>Ugdymas ir ugdymasis nuotoliniu būdu </a:t>
            </a:r>
          </a:p>
          <a:p>
            <a:r>
              <a:rPr lang="lt-LT" dirty="0" smtClean="0">
                <a:latin typeface="Times New Roman" panose="02020603050405020304" pitchFamily="18" charset="0"/>
                <a:cs typeface="Times New Roman" panose="02020603050405020304" pitchFamily="18" charset="0"/>
              </a:rPr>
              <a:t>2020 – 03 – 27/ 2020 04 15</a:t>
            </a:r>
          </a:p>
          <a:p>
            <a:endParaRPr lang="lt-LT" dirty="0" smtClean="0"/>
          </a:p>
          <a:p>
            <a:endParaRPr lang="lt-LT" dirty="0"/>
          </a:p>
          <a:p>
            <a:endParaRPr lang="lt-LT" dirty="0" smtClean="0"/>
          </a:p>
          <a:p>
            <a:endParaRPr lang="lt-LT" dirty="0"/>
          </a:p>
          <a:p>
            <a:endParaRPr lang="lt-LT" dirty="0">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                                                       Parengė grupės auklėtojos : Karolina ir Vaida </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781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842808"/>
          </a:xfrm>
        </p:spPr>
        <p:txBody>
          <a:bodyPr>
            <a:normAutofit fontScale="90000"/>
          </a:bodyPr>
          <a:lstStyle/>
          <a:p>
            <a:pPr algn="l"/>
            <a:r>
              <a:rPr lang="lt-LT" sz="3600" dirty="0">
                <a:solidFill>
                  <a:prstClr val="black"/>
                </a:solidFill>
                <a:latin typeface="Times New Roman" panose="02020603050405020304" pitchFamily="18" charset="0"/>
                <a:cs typeface="Times New Roman" panose="02020603050405020304" pitchFamily="18" charset="0"/>
              </a:rPr>
              <a:t>Ugdymo sritis – aplinkos pažinimas. </a:t>
            </a:r>
            <a:r>
              <a:rPr lang="lt-LT" sz="3600" dirty="0" smtClean="0">
                <a:solidFill>
                  <a:prstClr val="black"/>
                </a:solidFill>
                <a:latin typeface="Times New Roman" panose="02020603050405020304" pitchFamily="18" charset="0"/>
                <a:cs typeface="Times New Roman" panose="02020603050405020304" pitchFamily="18" charset="0"/>
              </a:rPr>
              <a:t/>
            </a:r>
            <a:br>
              <a:rPr lang="lt-LT" sz="3600" dirty="0" smtClean="0">
                <a:solidFill>
                  <a:prstClr val="black"/>
                </a:solidFill>
                <a:latin typeface="Times New Roman" panose="02020603050405020304" pitchFamily="18" charset="0"/>
                <a:cs typeface="Times New Roman" panose="02020603050405020304" pitchFamily="18" charset="0"/>
              </a:rPr>
            </a:br>
            <a:r>
              <a:rPr lang="lt-LT" sz="3600" dirty="0">
                <a:solidFill>
                  <a:prstClr val="black"/>
                </a:solidFill>
                <a:latin typeface="Times New Roman" panose="02020603050405020304" pitchFamily="18" charset="0"/>
                <a:cs typeface="Times New Roman" panose="02020603050405020304" pitchFamily="18" charset="0"/>
              </a:rPr>
              <a:t/>
            </a:r>
            <a:br>
              <a:rPr lang="lt-LT" sz="3600" dirty="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Susipažino </a:t>
            </a:r>
            <a:r>
              <a:rPr lang="lt-LT" sz="3600" dirty="0">
                <a:solidFill>
                  <a:prstClr val="black"/>
                </a:solidFill>
                <a:latin typeface="Times New Roman" panose="02020603050405020304" pitchFamily="18" charset="0"/>
                <a:cs typeface="Times New Roman" panose="02020603050405020304" pitchFamily="18" charset="0"/>
              </a:rPr>
              <a:t>su </a:t>
            </a:r>
            <a:r>
              <a:rPr lang="lt-LT" sz="3600" dirty="0" smtClean="0">
                <a:solidFill>
                  <a:prstClr val="black"/>
                </a:solidFill>
                <a:latin typeface="Times New Roman" panose="02020603050405020304" pitchFamily="18" charset="0"/>
                <a:cs typeface="Times New Roman" panose="02020603050405020304" pitchFamily="18" charset="0"/>
              </a:rPr>
              <a:t>parskridusiais </a:t>
            </a:r>
            <a:r>
              <a:rPr lang="lt-LT" sz="3600" dirty="0">
                <a:solidFill>
                  <a:prstClr val="black"/>
                </a:solidFill>
                <a:latin typeface="Times New Roman" panose="02020603050405020304" pitchFamily="18" charset="0"/>
                <a:cs typeface="Times New Roman" panose="02020603050405020304" pitchFamily="18" charset="0"/>
              </a:rPr>
              <a:t>paukščiais, juos </a:t>
            </a:r>
            <a:r>
              <a:rPr lang="lt-LT" sz="3600" dirty="0" smtClean="0">
                <a:solidFill>
                  <a:prstClr val="black"/>
                </a:solidFill>
                <a:latin typeface="Times New Roman" panose="02020603050405020304" pitchFamily="18" charset="0"/>
                <a:cs typeface="Times New Roman" panose="02020603050405020304" pitchFamily="18" charset="0"/>
              </a:rPr>
              <a:t>apibudino. </a:t>
            </a:r>
            <a:br>
              <a:rPr lang="lt-LT" sz="3600" dirty="0" smtClean="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Susipažino </a:t>
            </a:r>
            <a:r>
              <a:rPr lang="lt-LT" sz="3600" dirty="0">
                <a:solidFill>
                  <a:prstClr val="black"/>
                </a:solidFill>
                <a:latin typeface="Times New Roman" panose="02020603050405020304" pitchFamily="18" charset="0"/>
                <a:cs typeface="Times New Roman" panose="02020603050405020304" pitchFamily="18" charset="0"/>
              </a:rPr>
              <a:t>su namuose esančiais daiktais juos </a:t>
            </a:r>
            <a:r>
              <a:rPr lang="lt-LT" sz="3600" dirty="0" smtClean="0">
                <a:solidFill>
                  <a:prstClr val="black"/>
                </a:solidFill>
                <a:latin typeface="Times New Roman" panose="02020603050405020304" pitchFamily="18" charset="0"/>
                <a:cs typeface="Times New Roman" panose="02020603050405020304" pitchFamily="18" charset="0"/>
              </a:rPr>
              <a:t>apibūdino, įvardino paskirtį. Ant popieriaus lapo apibrėžė mėgstamiausius namų rakandus.</a:t>
            </a:r>
            <a:endParaRPr lang="en-US" dirty="0"/>
          </a:p>
        </p:txBody>
      </p:sp>
      <p:sp>
        <p:nvSpPr>
          <p:cNvPr id="3" name="Subtitle 2"/>
          <p:cNvSpPr>
            <a:spLocks noGrp="1"/>
          </p:cNvSpPr>
          <p:nvPr>
            <p:ph type="subTitle" idx="1"/>
          </p:nvPr>
        </p:nvSpPr>
        <p:spPr>
          <a:xfrm>
            <a:off x="1524000" y="4480560"/>
            <a:ext cx="9144000" cy="777240"/>
          </a:xfrm>
        </p:spPr>
        <p:txBody>
          <a:bodyPr/>
          <a:lstStyle/>
          <a:p>
            <a:r>
              <a:rPr lang="lt-LT" dirty="0" smtClean="0"/>
              <a:t>.</a:t>
            </a:r>
            <a:endParaRPr lang="en-US" dirty="0"/>
          </a:p>
        </p:txBody>
      </p:sp>
    </p:spTree>
    <p:extLst>
      <p:ext uri="{BB962C8B-B14F-4D97-AF65-F5344CB8AC3E}">
        <p14:creationId xmlns:p14="http://schemas.microsoft.com/office/powerpoint/2010/main" val="78360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stretch>
            <a:fillRect/>
          </a:stretch>
        </p:blipFill>
        <p:spPr>
          <a:xfrm>
            <a:off x="231820" y="1704109"/>
            <a:ext cx="2813365" cy="4522124"/>
          </a:xfrm>
          <a:prstGeom prst="rect">
            <a:avLst/>
          </a:prstGeom>
        </p:spPr>
      </p:pic>
      <p:pic>
        <p:nvPicPr>
          <p:cNvPr id="3" name="Picture 2"/>
          <p:cNvPicPr>
            <a:picLocks noChangeAspect="1"/>
          </p:cNvPicPr>
          <p:nvPr/>
        </p:nvPicPr>
        <p:blipFill>
          <a:blip r:embed="rId3"/>
          <a:stretch>
            <a:fillRect/>
          </a:stretch>
        </p:blipFill>
        <p:spPr>
          <a:xfrm>
            <a:off x="3253445" y="1704109"/>
            <a:ext cx="2791360" cy="4458506"/>
          </a:xfrm>
          <a:prstGeom prst="rect">
            <a:avLst/>
          </a:prstGeom>
        </p:spPr>
      </p:pic>
      <p:pic>
        <p:nvPicPr>
          <p:cNvPr id="4" name="Picture 3"/>
          <p:cNvPicPr>
            <a:picLocks noChangeAspect="1"/>
          </p:cNvPicPr>
          <p:nvPr/>
        </p:nvPicPr>
        <p:blipFill>
          <a:blip r:embed="rId4"/>
          <a:stretch>
            <a:fillRect/>
          </a:stretch>
        </p:blipFill>
        <p:spPr>
          <a:xfrm>
            <a:off x="6369322" y="1704110"/>
            <a:ext cx="2371994" cy="4377894"/>
          </a:xfrm>
          <a:prstGeom prst="rect">
            <a:avLst/>
          </a:prstGeom>
        </p:spPr>
      </p:pic>
      <p:pic>
        <p:nvPicPr>
          <p:cNvPr id="5" name="Picture 4"/>
          <p:cNvPicPr>
            <a:picLocks noChangeAspect="1"/>
          </p:cNvPicPr>
          <p:nvPr/>
        </p:nvPicPr>
        <p:blipFill>
          <a:blip r:embed="rId5"/>
          <a:stretch>
            <a:fillRect/>
          </a:stretch>
        </p:blipFill>
        <p:spPr>
          <a:xfrm>
            <a:off x="9065833" y="1704110"/>
            <a:ext cx="2792210" cy="4377894"/>
          </a:xfrm>
          <a:prstGeom prst="rect">
            <a:avLst/>
          </a:prstGeom>
        </p:spPr>
      </p:pic>
    </p:spTree>
    <p:extLst>
      <p:ext uri="{BB962C8B-B14F-4D97-AF65-F5344CB8AC3E}">
        <p14:creationId xmlns:p14="http://schemas.microsoft.com/office/powerpoint/2010/main" val="66533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4000" dirty="0">
                <a:solidFill>
                  <a:prstClr val="black"/>
                </a:solidFill>
                <a:latin typeface="Times New Roman" panose="02020603050405020304" pitchFamily="18" charset="0"/>
                <a:cs typeface="Times New Roman" panose="02020603050405020304" pitchFamily="18" charset="0"/>
              </a:rPr>
              <a:t>Ugdymo sritis – meninė raiška</a:t>
            </a:r>
            <a:r>
              <a:rPr lang="lt-LT" sz="4000" dirty="0" smtClean="0">
                <a:solidFill>
                  <a:prstClr val="black"/>
                </a:solidFill>
                <a:latin typeface="Times New Roman" panose="02020603050405020304" pitchFamily="18" charset="0"/>
                <a:cs typeface="Times New Roman" panose="02020603050405020304" pitchFamily="18" charset="0"/>
              </a:rPr>
              <a:t>.</a:t>
            </a:r>
            <a:br>
              <a:rPr lang="lt-LT" sz="4000" dirty="0" smtClean="0">
                <a:solidFill>
                  <a:prstClr val="black"/>
                </a:solidFill>
                <a:latin typeface="Times New Roman" panose="02020603050405020304" pitchFamily="18" charset="0"/>
                <a:cs typeface="Times New Roman" panose="02020603050405020304" pitchFamily="18" charset="0"/>
              </a:rPr>
            </a:br>
            <a:r>
              <a:rPr lang="lt-LT" sz="4000" dirty="0">
                <a:solidFill>
                  <a:prstClr val="black"/>
                </a:solidFill>
                <a:latin typeface="Times New Roman" panose="02020603050405020304" pitchFamily="18" charset="0"/>
                <a:cs typeface="Times New Roman" panose="02020603050405020304" pitchFamily="18" charset="0"/>
              </a:rPr>
              <a:t/>
            </a:r>
            <a:br>
              <a:rPr lang="lt-LT" sz="4000" dirty="0">
                <a:solidFill>
                  <a:prstClr val="black"/>
                </a:solidFill>
                <a:latin typeface="Times New Roman" panose="02020603050405020304" pitchFamily="18" charset="0"/>
                <a:cs typeface="Times New Roman" panose="02020603050405020304" pitchFamily="18" charset="0"/>
              </a:rPr>
            </a:br>
            <a:r>
              <a:rPr lang="lt-LT" sz="4000" dirty="0" smtClean="0">
                <a:solidFill>
                  <a:prstClr val="black"/>
                </a:solidFill>
                <a:latin typeface="Times New Roman" panose="02020603050405020304" pitchFamily="18" charset="0"/>
                <a:cs typeface="Times New Roman" panose="02020603050405020304" pitchFamily="18" charset="0"/>
              </a:rPr>
              <a:t/>
            </a:r>
            <a:br>
              <a:rPr lang="lt-LT" sz="4000" dirty="0" smtClean="0">
                <a:solidFill>
                  <a:prstClr val="black"/>
                </a:solidFill>
                <a:latin typeface="Times New Roman" panose="02020603050405020304" pitchFamily="18" charset="0"/>
                <a:cs typeface="Times New Roman" panose="02020603050405020304" pitchFamily="18" charset="0"/>
              </a:rPr>
            </a:br>
            <a:r>
              <a:rPr lang="lt-LT" sz="4000" dirty="0" smtClean="0">
                <a:solidFill>
                  <a:prstClr val="black"/>
                </a:solidFill>
                <a:latin typeface="Times New Roman" panose="02020603050405020304" pitchFamily="18" charset="0"/>
                <a:cs typeface="Times New Roman" panose="02020603050405020304" pitchFamily="18" charset="0"/>
              </a:rPr>
              <a:t> Išbandė </a:t>
            </a:r>
            <a:r>
              <a:rPr lang="lt-LT" sz="4000" dirty="0">
                <a:solidFill>
                  <a:prstClr val="black"/>
                </a:solidFill>
                <a:latin typeface="Times New Roman" panose="02020603050405020304" pitchFamily="18" charset="0"/>
                <a:cs typeface="Times New Roman" panose="02020603050405020304" pitchFamily="18" charset="0"/>
              </a:rPr>
              <a:t>įvairias technikas, </a:t>
            </a:r>
            <a:r>
              <a:rPr lang="lt-LT" sz="4000" dirty="0" smtClean="0">
                <a:solidFill>
                  <a:prstClr val="black"/>
                </a:solidFill>
                <a:latin typeface="Times New Roman" panose="02020603050405020304" pitchFamily="18" charset="0"/>
                <a:cs typeface="Times New Roman" panose="02020603050405020304" pitchFamily="18" charset="0"/>
              </a:rPr>
              <a:t>panaudojo </a:t>
            </a:r>
            <a:r>
              <a:rPr lang="lt-LT" sz="4000" dirty="0">
                <a:solidFill>
                  <a:prstClr val="black"/>
                </a:solidFill>
                <a:latin typeface="Times New Roman" panose="02020603050405020304" pitchFamily="18" charset="0"/>
                <a:cs typeface="Times New Roman" panose="02020603050405020304" pitchFamily="18" charset="0"/>
              </a:rPr>
              <a:t>kitokias </a:t>
            </a:r>
            <a:r>
              <a:rPr lang="lt-LT" sz="4000" dirty="0" smtClean="0">
                <a:solidFill>
                  <a:prstClr val="black"/>
                </a:solidFill>
                <a:latin typeface="Times New Roman" panose="02020603050405020304" pitchFamily="18" charset="0"/>
                <a:cs typeface="Times New Roman" panose="02020603050405020304" pitchFamily="18" charset="0"/>
              </a:rPr>
              <a:t>priemones ir būdus.</a:t>
            </a:r>
            <a:endParaRPr lang="en-US" dirty="0"/>
          </a:p>
        </p:txBody>
      </p:sp>
      <p:sp>
        <p:nvSpPr>
          <p:cNvPr id="3" name="Text Placeholder 2"/>
          <p:cNvSpPr>
            <a:spLocks noGrp="1"/>
          </p:cNvSpPr>
          <p:nvPr>
            <p:ph type="body" idx="1"/>
          </p:nvPr>
        </p:nvSpPr>
        <p:spPr/>
        <p:txBody>
          <a:bodyPr/>
          <a:lstStyle/>
          <a:p>
            <a:r>
              <a:rPr lang="lt-LT" dirty="0" smtClean="0"/>
              <a:t>.</a:t>
            </a:r>
            <a:endParaRPr lang="en-US" dirty="0"/>
          </a:p>
        </p:txBody>
      </p:sp>
    </p:spTree>
    <p:extLst>
      <p:ext uri="{BB962C8B-B14F-4D97-AF65-F5344CB8AC3E}">
        <p14:creationId xmlns:p14="http://schemas.microsoft.com/office/powerpoint/2010/main" val="10201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804" y="352246"/>
            <a:ext cx="10515600" cy="1325563"/>
          </a:xfrm>
        </p:spPr>
        <p:txBody>
          <a:bodyPr>
            <a:normAutofit/>
          </a:bodyPr>
          <a:lstStyle/>
          <a:p>
            <a:r>
              <a:rPr lang="lt-LT" sz="4000"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a:stretch>
            <a:fillRect/>
          </a:stretch>
        </p:blipFill>
        <p:spPr>
          <a:xfrm>
            <a:off x="549071" y="2005930"/>
            <a:ext cx="3263503" cy="4351338"/>
          </a:xfrm>
          <a:prstGeom prst="rect">
            <a:avLst/>
          </a:prstGeom>
        </p:spPr>
      </p:pic>
      <p:pic>
        <p:nvPicPr>
          <p:cNvPr id="6" name="Picture 5"/>
          <p:cNvPicPr>
            <a:picLocks noChangeAspect="1"/>
          </p:cNvPicPr>
          <p:nvPr/>
        </p:nvPicPr>
        <p:blipFill>
          <a:blip r:embed="rId3"/>
          <a:stretch>
            <a:fillRect/>
          </a:stretch>
        </p:blipFill>
        <p:spPr>
          <a:xfrm>
            <a:off x="3975976" y="2005930"/>
            <a:ext cx="3261256" cy="4348342"/>
          </a:xfrm>
          <a:prstGeom prst="rect">
            <a:avLst/>
          </a:prstGeom>
        </p:spPr>
      </p:pic>
      <p:pic>
        <p:nvPicPr>
          <p:cNvPr id="7" name="Picture 6"/>
          <p:cNvPicPr>
            <a:picLocks noChangeAspect="1"/>
          </p:cNvPicPr>
          <p:nvPr/>
        </p:nvPicPr>
        <p:blipFill>
          <a:blip r:embed="rId4"/>
          <a:stretch>
            <a:fillRect/>
          </a:stretch>
        </p:blipFill>
        <p:spPr>
          <a:xfrm>
            <a:off x="7572083" y="2005930"/>
            <a:ext cx="3374959" cy="4499945"/>
          </a:xfrm>
          <a:prstGeom prst="rect">
            <a:avLst/>
          </a:prstGeom>
        </p:spPr>
      </p:pic>
    </p:spTree>
    <p:extLst>
      <p:ext uri="{BB962C8B-B14F-4D97-AF65-F5344CB8AC3E}">
        <p14:creationId xmlns:p14="http://schemas.microsoft.com/office/powerpoint/2010/main" val="371059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z="3600" dirty="0">
                <a:solidFill>
                  <a:prstClr val="black"/>
                </a:solidFill>
                <a:latin typeface="Times New Roman" panose="02020603050405020304" pitchFamily="18" charset="0"/>
                <a:cs typeface="Times New Roman" panose="02020603050405020304" pitchFamily="18" charset="0"/>
              </a:rPr>
              <a:t>Ugdymo sritis – </a:t>
            </a:r>
            <a:r>
              <a:rPr lang="lt-LT" sz="3600" dirty="0" smtClean="0">
                <a:solidFill>
                  <a:prstClr val="black"/>
                </a:solidFill>
                <a:latin typeface="Times New Roman" panose="02020603050405020304" pitchFamily="18" charset="0"/>
                <a:cs typeface="Times New Roman" panose="02020603050405020304" pitchFamily="18" charset="0"/>
              </a:rPr>
              <a:t>skaičiavimas </a:t>
            </a:r>
            <a:r>
              <a:rPr lang="lt-LT" sz="3600" dirty="0">
                <a:solidFill>
                  <a:prstClr val="black"/>
                </a:solidFill>
                <a:latin typeface="Times New Roman" panose="02020603050405020304" pitchFamily="18" charset="0"/>
                <a:cs typeface="Times New Roman" panose="02020603050405020304" pitchFamily="18" charset="0"/>
              </a:rPr>
              <a:t>ir </a:t>
            </a:r>
            <a:r>
              <a:rPr lang="lt-LT" sz="3600" dirty="0" smtClean="0">
                <a:solidFill>
                  <a:prstClr val="black"/>
                </a:solidFill>
                <a:latin typeface="Times New Roman" panose="02020603050405020304" pitchFamily="18" charset="0"/>
                <a:cs typeface="Times New Roman" panose="02020603050405020304" pitchFamily="18" charset="0"/>
              </a:rPr>
              <a:t>matavimas.</a:t>
            </a:r>
            <a:br>
              <a:rPr lang="lt-LT" sz="3600" dirty="0" smtClean="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
            </a:r>
            <a:br>
              <a:rPr lang="lt-LT" sz="3600" dirty="0" smtClean="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Susipažino </a:t>
            </a:r>
            <a:r>
              <a:rPr lang="lt-LT" sz="3600" dirty="0">
                <a:solidFill>
                  <a:prstClr val="black"/>
                </a:solidFill>
                <a:latin typeface="Times New Roman" panose="02020603050405020304" pitchFamily="18" charset="0"/>
                <a:cs typeface="Times New Roman" panose="02020603050405020304" pitchFamily="18" charset="0"/>
              </a:rPr>
              <a:t>su geometrinėmis figūromis, </a:t>
            </a:r>
            <a:r>
              <a:rPr lang="lt-LT" sz="3600" dirty="0" smtClean="0">
                <a:solidFill>
                  <a:prstClr val="black"/>
                </a:solidFill>
                <a:latin typeface="Times New Roman" panose="02020603050405020304" pitchFamily="18" charset="0"/>
                <a:cs typeface="Times New Roman" panose="02020603050405020304" pitchFamily="18" charset="0"/>
              </a:rPr>
              <a:t>įvardino </a:t>
            </a:r>
            <a:r>
              <a:rPr lang="lt-LT" sz="3600" dirty="0">
                <a:solidFill>
                  <a:prstClr val="black"/>
                </a:solidFill>
                <a:latin typeface="Times New Roman" panose="02020603050405020304" pitchFamily="18" charset="0"/>
                <a:cs typeface="Times New Roman" panose="02020603050405020304" pitchFamily="18" charset="0"/>
              </a:rPr>
              <a:t>jas, </a:t>
            </a:r>
            <a:r>
              <a:rPr lang="lt-LT" sz="3600" dirty="0" smtClean="0">
                <a:solidFill>
                  <a:prstClr val="black"/>
                </a:solidFill>
                <a:latin typeface="Times New Roman" panose="02020603050405020304" pitchFamily="18" charset="0"/>
                <a:cs typeface="Times New Roman" panose="02020603050405020304" pitchFamily="18" charset="0"/>
              </a:rPr>
              <a:t>dėliojo, skaičiavo </a:t>
            </a:r>
            <a:r>
              <a:rPr lang="lt-LT" sz="3600" dirty="0">
                <a:solidFill>
                  <a:prstClr val="black"/>
                </a:solidFill>
                <a:latin typeface="Times New Roman" panose="02020603050405020304" pitchFamily="18" charset="0"/>
                <a:cs typeface="Times New Roman" panose="02020603050405020304" pitchFamily="18" charset="0"/>
              </a:rPr>
              <a:t>namų aplinkoje.</a:t>
            </a:r>
            <a:endParaRPr lang="en-US" dirty="0"/>
          </a:p>
        </p:txBody>
      </p:sp>
      <p:sp>
        <p:nvSpPr>
          <p:cNvPr id="3" name="Text Placeholder 2"/>
          <p:cNvSpPr>
            <a:spLocks noGrp="1"/>
          </p:cNvSpPr>
          <p:nvPr>
            <p:ph type="body" idx="1"/>
          </p:nvPr>
        </p:nvSpPr>
        <p:spPr/>
        <p:txBody>
          <a:bodyPr/>
          <a:lstStyle/>
          <a:p>
            <a:r>
              <a:rPr lang="lt-LT" dirty="0" smtClean="0"/>
              <a:t>.</a:t>
            </a:r>
            <a:endParaRPr lang="en-US" dirty="0"/>
          </a:p>
        </p:txBody>
      </p:sp>
    </p:spTree>
    <p:extLst>
      <p:ext uri="{BB962C8B-B14F-4D97-AF65-F5344CB8AC3E}">
        <p14:creationId xmlns:p14="http://schemas.microsoft.com/office/powerpoint/2010/main" val="400663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sz="4000"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a:stretch>
            <a:fillRect/>
          </a:stretch>
        </p:blipFill>
        <p:spPr>
          <a:xfrm>
            <a:off x="627063" y="2044565"/>
            <a:ext cx="3236307" cy="4351338"/>
          </a:xfrm>
          <a:prstGeom prst="rect">
            <a:avLst/>
          </a:prstGeom>
        </p:spPr>
      </p:pic>
      <p:pic>
        <p:nvPicPr>
          <p:cNvPr id="5" name="Picture 4"/>
          <p:cNvPicPr>
            <a:picLocks noChangeAspect="1"/>
          </p:cNvPicPr>
          <p:nvPr/>
        </p:nvPicPr>
        <p:blipFill>
          <a:blip r:embed="rId3"/>
          <a:stretch>
            <a:fillRect/>
          </a:stretch>
        </p:blipFill>
        <p:spPr>
          <a:xfrm>
            <a:off x="4164169" y="2039337"/>
            <a:ext cx="3099516" cy="4356566"/>
          </a:xfrm>
          <a:prstGeom prst="rect">
            <a:avLst/>
          </a:prstGeom>
        </p:spPr>
      </p:pic>
      <p:pic>
        <p:nvPicPr>
          <p:cNvPr id="6" name="Picture 5"/>
          <p:cNvPicPr>
            <a:picLocks noChangeAspect="1"/>
          </p:cNvPicPr>
          <p:nvPr/>
        </p:nvPicPr>
        <p:blipFill>
          <a:blip r:embed="rId4"/>
          <a:stretch>
            <a:fillRect/>
          </a:stretch>
        </p:blipFill>
        <p:spPr>
          <a:xfrm>
            <a:off x="7448575" y="2039337"/>
            <a:ext cx="4026502" cy="4356566"/>
          </a:xfrm>
          <a:prstGeom prst="rect">
            <a:avLst/>
          </a:prstGeom>
        </p:spPr>
      </p:pic>
    </p:spTree>
    <p:extLst>
      <p:ext uri="{BB962C8B-B14F-4D97-AF65-F5344CB8AC3E}">
        <p14:creationId xmlns:p14="http://schemas.microsoft.com/office/powerpoint/2010/main" val="299314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sz="3600" dirty="0">
                <a:solidFill>
                  <a:prstClr val="black"/>
                </a:solidFill>
                <a:latin typeface="Times New Roman" panose="02020603050405020304" pitchFamily="18" charset="0"/>
                <a:cs typeface="Times New Roman" panose="02020603050405020304" pitchFamily="18" charset="0"/>
              </a:rPr>
              <a:t>Ugdymo sritis – sakytinė ir rašytinė </a:t>
            </a:r>
            <a:r>
              <a:rPr lang="lt-LT" sz="3600" dirty="0" smtClean="0">
                <a:solidFill>
                  <a:prstClr val="black"/>
                </a:solidFill>
                <a:latin typeface="Times New Roman" panose="02020603050405020304" pitchFamily="18" charset="0"/>
                <a:cs typeface="Times New Roman" panose="02020603050405020304" pitchFamily="18" charset="0"/>
              </a:rPr>
              <a:t>kalba. </a:t>
            </a:r>
            <a:r>
              <a:rPr lang="en-US" sz="3600" dirty="0" smtClean="0">
                <a:solidFill>
                  <a:prstClr val="black"/>
                </a:solidFill>
                <a:latin typeface="Times New Roman" panose="02020603050405020304" pitchFamily="18" charset="0"/>
                <a:cs typeface="Times New Roman" panose="02020603050405020304" pitchFamily="18" charset="0"/>
              </a:rPr>
              <a:t/>
            </a:r>
            <a:br>
              <a:rPr lang="en-US" sz="3600" dirty="0" smtClean="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
            </a:r>
            <a:br>
              <a:rPr lang="lt-LT" sz="3600" dirty="0" smtClean="0">
                <a:solidFill>
                  <a:prstClr val="black"/>
                </a:solidFill>
                <a:latin typeface="Times New Roman" panose="02020603050405020304" pitchFamily="18" charset="0"/>
                <a:cs typeface="Times New Roman" panose="02020603050405020304" pitchFamily="18" charset="0"/>
              </a:rPr>
            </a:br>
            <a:r>
              <a:rPr lang="lt-LT" sz="3600" dirty="0" smtClean="0">
                <a:solidFill>
                  <a:prstClr val="black"/>
                </a:solidFill>
                <a:latin typeface="Times New Roman" panose="02020603050405020304" pitchFamily="18" charset="0"/>
                <a:cs typeface="Times New Roman" panose="02020603050405020304" pitchFamily="18" charset="0"/>
              </a:rPr>
              <a:t>Ne </a:t>
            </a:r>
            <a:r>
              <a:rPr lang="lt-LT" sz="3600" dirty="0">
                <a:solidFill>
                  <a:prstClr val="black"/>
                </a:solidFill>
                <a:latin typeface="Times New Roman" panose="02020603050405020304" pitchFamily="18" charset="0"/>
                <a:cs typeface="Times New Roman" panose="02020603050405020304" pitchFamily="18" charset="0"/>
              </a:rPr>
              <a:t>tik </a:t>
            </a:r>
            <a:r>
              <a:rPr lang="lt-LT" sz="3600" dirty="0" smtClean="0">
                <a:solidFill>
                  <a:prstClr val="black"/>
                </a:solidFill>
                <a:latin typeface="Times New Roman" panose="02020603050405020304" pitchFamily="18" charset="0"/>
                <a:cs typeface="Times New Roman" panose="02020603050405020304" pitchFamily="18" charset="0"/>
              </a:rPr>
              <a:t>susipažino </a:t>
            </a:r>
            <a:r>
              <a:rPr lang="lt-LT" sz="3600" dirty="0">
                <a:solidFill>
                  <a:prstClr val="black"/>
                </a:solidFill>
                <a:latin typeface="Times New Roman" panose="02020603050405020304" pitchFamily="18" charset="0"/>
                <a:cs typeface="Times New Roman" panose="02020603050405020304" pitchFamily="18" charset="0"/>
              </a:rPr>
              <a:t>su paukštukais ir juos </a:t>
            </a:r>
            <a:r>
              <a:rPr lang="lt-LT" sz="3600" dirty="0" smtClean="0">
                <a:solidFill>
                  <a:prstClr val="black"/>
                </a:solidFill>
                <a:latin typeface="Times New Roman" panose="02020603050405020304" pitchFamily="18" charset="0"/>
                <a:cs typeface="Times New Roman" panose="02020603050405020304" pitchFamily="18" charset="0"/>
              </a:rPr>
              <a:t>pasigamino, </a:t>
            </a:r>
            <a:r>
              <a:rPr lang="lt-LT" sz="3600" dirty="0">
                <a:solidFill>
                  <a:prstClr val="black"/>
                </a:solidFill>
                <a:latin typeface="Times New Roman" panose="02020603050405020304" pitchFamily="18" charset="0"/>
                <a:cs typeface="Times New Roman" panose="02020603050405020304" pitchFamily="18" charset="0"/>
              </a:rPr>
              <a:t>bet ir </a:t>
            </a:r>
            <a:r>
              <a:rPr lang="lt-LT" sz="3600" dirty="0" smtClean="0">
                <a:solidFill>
                  <a:prstClr val="black"/>
                </a:solidFill>
                <a:latin typeface="Times New Roman" panose="02020603050405020304" pitchFamily="18" charset="0"/>
                <a:cs typeface="Times New Roman" panose="02020603050405020304" pitchFamily="18" charset="0"/>
              </a:rPr>
              <a:t>gebėjo </a:t>
            </a:r>
            <a:r>
              <a:rPr lang="lt-LT" sz="3600" dirty="0">
                <a:solidFill>
                  <a:prstClr val="black"/>
                </a:solidFill>
                <a:latin typeface="Times New Roman" panose="02020603050405020304" pitchFamily="18" charset="0"/>
                <a:cs typeface="Times New Roman" panose="02020603050405020304" pitchFamily="18" charset="0"/>
              </a:rPr>
              <a:t>papasakoti kuri jie gyvena, kuo minta. </a:t>
            </a:r>
            <a:r>
              <a:rPr lang="lt-LT" sz="3600" dirty="0" smtClean="0">
                <a:solidFill>
                  <a:prstClr val="black"/>
                </a:solidFill>
                <a:latin typeface="Times New Roman" panose="02020603050405020304" pitchFamily="18" charset="0"/>
                <a:cs typeface="Times New Roman" panose="02020603050405020304" pitchFamily="18" charset="0"/>
              </a:rPr>
              <a:t>Samprotavo, </a:t>
            </a:r>
            <a:r>
              <a:rPr lang="lt-LT" sz="3600" dirty="0">
                <a:solidFill>
                  <a:prstClr val="black"/>
                </a:solidFill>
                <a:latin typeface="Times New Roman" panose="02020603050405020304" pitchFamily="18" charset="0"/>
                <a:cs typeface="Times New Roman" panose="02020603050405020304" pitchFamily="18" charset="0"/>
              </a:rPr>
              <a:t>kodėl išskrenda ir </a:t>
            </a:r>
            <a:r>
              <a:rPr lang="lt-LT" sz="3600" dirty="0" smtClean="0">
                <a:solidFill>
                  <a:prstClr val="black"/>
                </a:solidFill>
                <a:latin typeface="Times New Roman" panose="02020603050405020304" pitchFamily="18" charset="0"/>
                <a:cs typeface="Times New Roman" panose="02020603050405020304" pitchFamily="18" charset="0"/>
              </a:rPr>
              <a:t>grįžta</a:t>
            </a:r>
            <a:r>
              <a:rPr lang="lt-LT" sz="3600" dirty="0">
                <a:solidFill>
                  <a:prstClr val="black"/>
                </a:solidFill>
                <a:latin typeface="Times New Roman" panose="02020603050405020304" pitchFamily="18" charset="0"/>
                <a:cs typeface="Times New Roman" panose="02020603050405020304" pitchFamily="18" charset="0"/>
              </a:rPr>
              <a:t>. </a:t>
            </a:r>
            <a:r>
              <a:rPr lang="lt-LT" sz="3600" dirty="0" smtClean="0">
                <a:solidFill>
                  <a:prstClr val="black"/>
                </a:solidFill>
                <a:latin typeface="Times New Roman" panose="02020603050405020304" pitchFamily="18" charset="0"/>
                <a:cs typeface="Times New Roman" panose="02020603050405020304" pitchFamily="18" charset="0"/>
              </a:rPr>
              <a:t>Prisiminė </a:t>
            </a:r>
            <a:r>
              <a:rPr lang="lt-LT" sz="3600" dirty="0">
                <a:solidFill>
                  <a:prstClr val="black"/>
                </a:solidFill>
                <a:latin typeface="Times New Roman" panose="02020603050405020304" pitchFamily="18" charset="0"/>
                <a:cs typeface="Times New Roman" panose="02020603050405020304" pitchFamily="18" charset="0"/>
              </a:rPr>
              <a:t>bei </a:t>
            </a:r>
            <a:r>
              <a:rPr lang="lt-LT" sz="3600" dirty="0" smtClean="0">
                <a:solidFill>
                  <a:prstClr val="black"/>
                </a:solidFill>
                <a:latin typeface="Times New Roman" panose="02020603050405020304" pitchFamily="18" charset="0"/>
                <a:cs typeface="Times New Roman" panose="02020603050405020304" pitchFamily="18" charset="0"/>
              </a:rPr>
              <a:t>įvardino </a:t>
            </a:r>
            <a:r>
              <a:rPr lang="lt-LT" sz="3600" dirty="0">
                <a:solidFill>
                  <a:prstClr val="black"/>
                </a:solidFill>
                <a:latin typeface="Times New Roman" panose="02020603050405020304" pitchFamily="18" charset="0"/>
                <a:cs typeface="Times New Roman" panose="02020603050405020304" pitchFamily="18" charset="0"/>
              </a:rPr>
              <a:t>savo vardo raides.</a:t>
            </a:r>
            <a:endParaRPr lang="en-US" dirty="0"/>
          </a:p>
        </p:txBody>
      </p:sp>
      <p:sp>
        <p:nvSpPr>
          <p:cNvPr id="3" name="Text Placeholder 2"/>
          <p:cNvSpPr>
            <a:spLocks noGrp="1"/>
          </p:cNvSpPr>
          <p:nvPr>
            <p:ph type="body" idx="1"/>
          </p:nvPr>
        </p:nvSpPr>
        <p:spPr>
          <a:xfrm>
            <a:off x="831850" y="5204605"/>
            <a:ext cx="10515600" cy="1500187"/>
          </a:xfrm>
        </p:spPr>
        <p:txBody>
          <a:bodyPr/>
          <a:lstStyle/>
          <a:p>
            <a:r>
              <a:rPr lang="lt-LT" dirty="0" smtClean="0"/>
              <a:t>.</a:t>
            </a:r>
            <a:endParaRPr lang="en-US" dirty="0"/>
          </a:p>
        </p:txBody>
      </p:sp>
    </p:spTree>
    <p:extLst>
      <p:ext uri="{BB962C8B-B14F-4D97-AF65-F5344CB8AC3E}">
        <p14:creationId xmlns:p14="http://schemas.microsoft.com/office/powerpoint/2010/main" val="230275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277"/>
            <a:ext cx="12192000" cy="1325563"/>
          </a:xfrm>
        </p:spPr>
        <p:txBody>
          <a:bodyPr>
            <a:normAutofit/>
          </a:bodyPr>
          <a:lstStyle/>
          <a:p>
            <a:r>
              <a:rPr lang="lt-LT" sz="4000" dirty="0" smtClean="0">
                <a:latin typeface="Times New Roman" panose="02020603050405020304" pitchFamily="18" charset="0"/>
                <a:cs typeface="Times New Roman" panose="02020603050405020304" pitchFamily="18" charset="0"/>
              </a:rPr>
              <a:t>.</a:t>
            </a:r>
            <a:endParaRPr lang="lt-LT"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201341" y="2554453"/>
            <a:ext cx="3005499" cy="4007333"/>
          </a:xfrm>
          <a:prstGeom prst="rect">
            <a:avLst/>
          </a:prstGeom>
        </p:spPr>
      </p:pic>
      <p:pic>
        <p:nvPicPr>
          <p:cNvPr id="5" name="Picture 4"/>
          <p:cNvPicPr>
            <a:picLocks noChangeAspect="1"/>
          </p:cNvPicPr>
          <p:nvPr/>
        </p:nvPicPr>
        <p:blipFill>
          <a:blip r:embed="rId3"/>
          <a:stretch>
            <a:fillRect/>
          </a:stretch>
        </p:blipFill>
        <p:spPr>
          <a:xfrm>
            <a:off x="7248418" y="2554452"/>
            <a:ext cx="3005500" cy="4107250"/>
          </a:xfrm>
          <a:prstGeom prst="rect">
            <a:avLst/>
          </a:prstGeom>
        </p:spPr>
      </p:pic>
      <p:pic>
        <p:nvPicPr>
          <p:cNvPr id="6" name="Picture 5"/>
          <p:cNvPicPr>
            <a:picLocks noChangeAspect="1"/>
          </p:cNvPicPr>
          <p:nvPr/>
        </p:nvPicPr>
        <p:blipFill>
          <a:blip r:embed="rId4"/>
          <a:stretch>
            <a:fillRect/>
          </a:stretch>
        </p:blipFill>
        <p:spPr>
          <a:xfrm>
            <a:off x="3603698" y="2554453"/>
            <a:ext cx="3080437" cy="4107249"/>
          </a:xfrm>
          <a:prstGeom prst="rect">
            <a:avLst/>
          </a:prstGeom>
        </p:spPr>
      </p:pic>
    </p:spTree>
    <p:extLst>
      <p:ext uri="{BB962C8B-B14F-4D97-AF65-F5344CB8AC3E}">
        <p14:creationId xmlns:p14="http://schemas.microsoft.com/office/powerpoint/2010/main" val="156971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60</Words>
  <Application>Microsoft Office PowerPoint</Application>
  <PresentationFormat>Widescreen</PresentationFormat>
  <Paragraphs>20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„KAMANĖS“ grupė</vt:lpstr>
      <vt:lpstr>Ugdymo sritis – aplinkos pažinimas.   Susipažino su parskridusiais paukščiais, juos apibudino.  Susipažino su namuose esančiais daiktais juos apibūdino, įvardino paskirtį. Ant popieriaus lapo apibrėžė mėgstamiausius namų rakandus.</vt:lpstr>
      <vt:lpstr>PowerPoint Presentation</vt:lpstr>
      <vt:lpstr>Ugdymo sritis – meninė raiška.    Išbandė įvairias technikas, panaudojo kitokias priemones ir būdus.</vt:lpstr>
      <vt:lpstr>.</vt:lpstr>
      <vt:lpstr>Ugdymo sritis – skaičiavimas ir matavimas.  Susipažino su geometrinėmis figūromis, įvardino jas, dėliojo, skaičiavo namų aplinkoje.</vt:lpstr>
      <vt:lpstr>.</vt:lpstr>
      <vt:lpstr>Ugdymo sritis – sakytinė ir rašytinė kalba.   Ne tik susipažino su paukštukais ir juos pasigamino, bet ir gebėjo papasakoti kuri jie gyvena, kuo minta. Samprotavo, kodėl išskrenda ir grįžta. Prisiminė bei įvardino savo vardo raides.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dcterms:created xsi:type="dcterms:W3CDTF">2020-04-16T14:50:27Z</dcterms:created>
  <dcterms:modified xsi:type="dcterms:W3CDTF">2020-04-20T08:28:02Z</dcterms:modified>
</cp:coreProperties>
</file>